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906000" cy="6858000" type="A4"/>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325"/>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04" y="43"/>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82635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24409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1894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B1759D-C59E-45CD-8CE4-394D97461A0D}" type="datetimeFigureOut">
              <a:rPr lang="en-GB" smtClean="0"/>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4871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1759D-C59E-45CD-8CE4-394D97461A0D}" type="datetimeFigureOut">
              <a:rPr lang="en-GB" smtClean="0"/>
              <a:t>27/02/2018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116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B1759D-C59E-45CD-8CE4-394D97461A0D}" type="datetimeFigureOut">
              <a:rPr lang="en-GB" smtClean="0"/>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0140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B1759D-C59E-45CD-8CE4-394D97461A0D}" type="datetimeFigureOut">
              <a:rPr lang="en-GB" smtClean="0"/>
              <a:t>27/02/2018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34157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B1759D-C59E-45CD-8CE4-394D97461A0D}" type="datetimeFigureOut">
              <a:rPr lang="en-GB" smtClean="0"/>
              <a:t>27/02/2018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93410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1759D-C59E-45CD-8CE4-394D97461A0D}" type="datetimeFigureOut">
              <a:rPr lang="en-GB" smtClean="0"/>
              <a:t>27/02/2018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20515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32291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1759D-C59E-45CD-8CE4-394D97461A0D}" type="datetimeFigureOut">
              <a:rPr lang="en-GB" smtClean="0"/>
              <a:t>27/02/2018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F2B2C-F83B-4DFE-BEEF-3714D021D098}" type="slidenum">
              <a:rPr lang="en-GB" smtClean="0"/>
              <a:t>‹#›</a:t>
            </a:fld>
            <a:endParaRPr lang="en-GB"/>
          </a:p>
        </p:txBody>
      </p:sp>
    </p:spTree>
    <p:extLst>
      <p:ext uri="{BB962C8B-B14F-4D97-AF65-F5344CB8AC3E}">
        <p14:creationId xmlns:p14="http://schemas.microsoft.com/office/powerpoint/2010/main" val="323838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1759D-C59E-45CD-8CE4-394D97461A0D}" type="datetimeFigureOut">
              <a:rPr lang="en-GB" smtClean="0"/>
              <a:t>27/02/2018</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F2B2C-F83B-4DFE-BEEF-3714D021D098}" type="slidenum">
              <a:rPr lang="en-GB" smtClean="0"/>
              <a:t>‹#›</a:t>
            </a:fld>
            <a:endParaRPr lang="en-GB"/>
          </a:p>
        </p:txBody>
      </p:sp>
    </p:spTree>
    <p:extLst>
      <p:ext uri="{BB962C8B-B14F-4D97-AF65-F5344CB8AC3E}">
        <p14:creationId xmlns:p14="http://schemas.microsoft.com/office/powerpoint/2010/main" val="92834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448" y="5805264"/>
            <a:ext cx="9928448" cy="10527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p:txBody>
      </p:sp>
      <p:sp>
        <p:nvSpPr>
          <p:cNvPr id="7" name="TextBox 6"/>
          <p:cNvSpPr txBox="1"/>
          <p:nvPr/>
        </p:nvSpPr>
        <p:spPr>
          <a:xfrm>
            <a:off x="3656856" y="2704274"/>
            <a:ext cx="2286254" cy="369332"/>
          </a:xfrm>
          <a:prstGeom prst="rect">
            <a:avLst/>
          </a:prstGeom>
          <a:noFill/>
        </p:spPr>
        <p:txBody>
          <a:bodyPr wrap="square" rtlCol="0">
            <a:spAutoFit/>
          </a:bodyPr>
          <a:lstStyle/>
          <a:p>
            <a:r>
              <a:rPr lang="en-GB" dirty="0" smtClean="0">
                <a:solidFill>
                  <a:srgbClr val="259325"/>
                </a:solidFill>
              </a:rPr>
              <a:t>Insert an image here </a:t>
            </a:r>
            <a:endParaRPr lang="en-GB" dirty="0">
              <a:solidFill>
                <a:srgbClr val="259325"/>
              </a:solidFill>
            </a:endParaRPr>
          </a:p>
        </p:txBody>
      </p:sp>
      <p:sp>
        <p:nvSpPr>
          <p:cNvPr id="6" name="TextBox 5"/>
          <p:cNvSpPr txBox="1"/>
          <p:nvPr/>
        </p:nvSpPr>
        <p:spPr>
          <a:xfrm>
            <a:off x="56456" y="6008466"/>
            <a:ext cx="6264696" cy="646331"/>
          </a:xfrm>
          <a:prstGeom prst="rect">
            <a:avLst/>
          </a:prstGeom>
          <a:noFill/>
        </p:spPr>
        <p:txBody>
          <a:bodyPr wrap="square" rtlCol="0">
            <a:spAutoFit/>
          </a:bodyPr>
          <a:lstStyle/>
          <a:p>
            <a:r>
              <a:rPr lang="en-GB" b="1" dirty="0">
                <a:solidFill>
                  <a:schemeClr val="bg1">
                    <a:lumMod val="50000"/>
                  </a:schemeClr>
                </a:solidFill>
              </a:rPr>
              <a:t>5 RISBOROUGH STREET, LONDON, SE1</a:t>
            </a:r>
          </a:p>
          <a:p>
            <a:r>
              <a:rPr lang="en-GB" b="1" dirty="0">
                <a:solidFill>
                  <a:schemeClr val="bg1">
                    <a:lumMod val="50000"/>
                  </a:schemeClr>
                </a:solidFill>
              </a:rPr>
              <a:t>APPROX. 505 SQ FT </a:t>
            </a:r>
          </a:p>
        </p:txBody>
      </p:sp>
      <p:sp>
        <p:nvSpPr>
          <p:cNvPr id="9" name="Rectangle 8"/>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50000"/>
                </a:schemeClr>
              </a:solidFill>
            </a:endParaRPr>
          </a:p>
        </p:txBody>
      </p:sp>
      <p:sp>
        <p:nvSpPr>
          <p:cNvPr id="5" name="TextBox 4"/>
          <p:cNvSpPr txBox="1"/>
          <p:nvPr/>
        </p:nvSpPr>
        <p:spPr>
          <a:xfrm>
            <a:off x="7833320" y="223754"/>
            <a:ext cx="1944216" cy="369332"/>
          </a:xfrm>
          <a:prstGeom prst="rect">
            <a:avLst/>
          </a:prstGeom>
          <a:noFill/>
        </p:spPr>
        <p:txBody>
          <a:bodyPr wrap="square" rtlCol="0">
            <a:spAutoFit/>
          </a:bodyPr>
          <a:lstStyle/>
          <a:p>
            <a:r>
              <a:rPr lang="en-GB" dirty="0" smtClean="0">
                <a:solidFill>
                  <a:schemeClr val="bg1">
                    <a:lumMod val="50000"/>
                  </a:schemeClr>
                </a:solidFill>
              </a:rPr>
              <a:t>Tel: 07885 912 982</a:t>
            </a:r>
            <a:endParaRPr lang="en-GB" dirty="0">
              <a:solidFill>
                <a:schemeClr val="bg1">
                  <a:lumMod val="50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984"/>
            <a:ext cx="1296144" cy="782871"/>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1336"/>
            <a:ext cx="9906000" cy="4923927"/>
          </a:xfrm>
          <a:prstGeom prst="rect">
            <a:avLst/>
          </a:prstGeom>
          <a:ln w="19050">
            <a:solidFill>
              <a:schemeClr val="tx2"/>
            </a:solidFill>
          </a:ln>
        </p:spPr>
      </p:pic>
      <p:sp>
        <p:nvSpPr>
          <p:cNvPr id="2" name="TextBox 1"/>
          <p:cNvSpPr txBox="1"/>
          <p:nvPr/>
        </p:nvSpPr>
        <p:spPr>
          <a:xfrm>
            <a:off x="1568624" y="242310"/>
            <a:ext cx="6048672" cy="523220"/>
          </a:xfrm>
          <a:prstGeom prst="rect">
            <a:avLst/>
          </a:prstGeom>
          <a:noFill/>
        </p:spPr>
        <p:txBody>
          <a:bodyPr wrap="square" rtlCol="0">
            <a:spAutoFit/>
          </a:bodyPr>
          <a:lstStyle/>
          <a:p>
            <a:pPr algn="ctr"/>
            <a:r>
              <a:rPr lang="en-GB" sz="2800" b="1" dirty="0" smtClean="0">
                <a:solidFill>
                  <a:schemeClr val="bg1">
                    <a:lumMod val="50000"/>
                  </a:schemeClr>
                </a:solidFill>
              </a:rPr>
              <a:t>NEWLY REFURBISHED OFFICE TO LET</a:t>
            </a:r>
            <a:endParaRPr lang="en-GB" sz="2800" b="1" dirty="0">
              <a:solidFill>
                <a:schemeClr val="bg1">
                  <a:lumMod val="50000"/>
                </a:schemeClr>
              </a:solidFill>
            </a:endParaRPr>
          </a:p>
        </p:txBody>
      </p:sp>
      <p:sp>
        <p:nvSpPr>
          <p:cNvPr id="3" name="TextBox 2"/>
          <p:cNvSpPr txBox="1"/>
          <p:nvPr/>
        </p:nvSpPr>
        <p:spPr>
          <a:xfrm>
            <a:off x="5673080" y="6285465"/>
            <a:ext cx="3456384" cy="369332"/>
          </a:xfrm>
          <a:prstGeom prst="rect">
            <a:avLst/>
          </a:prstGeom>
          <a:noFill/>
        </p:spPr>
        <p:txBody>
          <a:bodyPr wrap="square" rtlCol="0">
            <a:spAutoFit/>
          </a:bodyPr>
          <a:lstStyle/>
          <a:p>
            <a:r>
              <a:rPr lang="en-GB" b="1" dirty="0" smtClean="0">
                <a:solidFill>
                  <a:schemeClr val="bg1">
                    <a:lumMod val="50000"/>
                  </a:schemeClr>
                </a:solidFill>
              </a:rPr>
              <a:t>£25,000 PER ANNUM EXCLUSIVE</a:t>
            </a:r>
            <a:endParaRPr lang="en-GB" b="1" dirty="0">
              <a:solidFill>
                <a:schemeClr val="bg1">
                  <a:lumMod val="50000"/>
                </a:schemeClr>
              </a:solidFill>
            </a:endParaRPr>
          </a:p>
        </p:txBody>
      </p:sp>
    </p:spTree>
    <p:extLst>
      <p:ext uri="{BB962C8B-B14F-4D97-AF65-F5344CB8AC3E}">
        <p14:creationId xmlns:p14="http://schemas.microsoft.com/office/powerpoint/2010/main" val="249141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lumMod val="50000"/>
                </a:schemeClr>
              </a:solidFill>
            </a:endParaRPr>
          </a:p>
        </p:txBody>
      </p:sp>
      <p:sp>
        <p:nvSpPr>
          <p:cNvPr id="2" name="Rectangle 1"/>
          <p:cNvSpPr/>
          <p:nvPr/>
        </p:nvSpPr>
        <p:spPr>
          <a:xfrm>
            <a:off x="-22448" y="881336"/>
            <a:ext cx="9928448" cy="45719"/>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44488" y="3979861"/>
            <a:ext cx="2744732" cy="1938992"/>
          </a:xfrm>
          <a:prstGeom prst="rect">
            <a:avLst/>
          </a:prstGeom>
          <a:noFill/>
        </p:spPr>
        <p:txBody>
          <a:bodyPr wrap="square" rtlCol="0">
            <a:spAutoFit/>
          </a:bodyPr>
          <a:lstStyle/>
          <a:p>
            <a:r>
              <a:rPr lang="en-GB" sz="1200" dirty="0"/>
              <a:t>The property is located at the northern end of </a:t>
            </a:r>
            <a:r>
              <a:rPr lang="en-GB" sz="1200" dirty="0" err="1"/>
              <a:t>Risborough</a:t>
            </a:r>
            <a:r>
              <a:rPr lang="en-GB" sz="1200" dirty="0"/>
              <a:t> Street close to the junction with Union Street and situated within equal walking distance to both Southwark station (jubilee line) and London Bridge mainline and underground station. All local amenities can be found along Great Suffolk Street with a host of restaurants and bars located along Southwark Street. </a:t>
            </a:r>
            <a:endParaRPr lang="en-GB" sz="2800" dirty="0"/>
          </a:p>
        </p:txBody>
      </p:sp>
      <p:sp>
        <p:nvSpPr>
          <p:cNvPr id="11" name="TextBox 10"/>
          <p:cNvSpPr txBox="1"/>
          <p:nvPr/>
        </p:nvSpPr>
        <p:spPr>
          <a:xfrm>
            <a:off x="3728864" y="1165394"/>
            <a:ext cx="2744732" cy="3000821"/>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Description</a:t>
            </a:r>
          </a:p>
          <a:p>
            <a:r>
              <a:rPr lang="en-GB" sz="1100" dirty="0" smtClean="0"/>
              <a:t>A </a:t>
            </a:r>
            <a:r>
              <a:rPr lang="en-GB" sz="1100" dirty="0"/>
              <a:t>self-contained newly refurbished office unit on the raised ground floor predominantly open plan comprising of two work areas together with a separate kitchen and two W.C facilities. </a:t>
            </a:r>
          </a:p>
          <a:p>
            <a:endParaRPr lang="en-GB" sz="1100" dirty="0"/>
          </a:p>
          <a:p>
            <a:r>
              <a:rPr lang="en-GB" sz="1100" dirty="0"/>
              <a:t>Office specifications include: </a:t>
            </a:r>
          </a:p>
          <a:p>
            <a:pPr marL="171450" indent="-171450">
              <a:buFont typeface="Wingdings" panose="05000000000000000000" pitchFamily="2" charset="2"/>
              <a:buChar char="v"/>
            </a:pPr>
            <a:r>
              <a:rPr lang="en-GB" sz="1100" dirty="0"/>
              <a:t>Gas central heating </a:t>
            </a:r>
          </a:p>
          <a:p>
            <a:pPr marL="171450" indent="-171450">
              <a:buFont typeface="Wingdings" panose="05000000000000000000" pitchFamily="2" charset="2"/>
              <a:buChar char="v"/>
            </a:pPr>
            <a:r>
              <a:rPr lang="en-GB" sz="1100" dirty="0"/>
              <a:t>Recessed spotlighting </a:t>
            </a:r>
          </a:p>
          <a:p>
            <a:pPr marL="171450" indent="-171450">
              <a:buFont typeface="Wingdings" panose="05000000000000000000" pitchFamily="2" charset="2"/>
              <a:buChar char="v"/>
            </a:pPr>
            <a:r>
              <a:rPr lang="en-GB" sz="1100" dirty="0"/>
              <a:t>Laminated wood flooring </a:t>
            </a:r>
          </a:p>
          <a:p>
            <a:pPr marL="171450" indent="-171450">
              <a:buFont typeface="Wingdings" panose="05000000000000000000" pitchFamily="2" charset="2"/>
              <a:buChar char="v"/>
            </a:pPr>
            <a:r>
              <a:rPr lang="en-GB" sz="1100" dirty="0"/>
              <a:t>Own entrance </a:t>
            </a:r>
          </a:p>
          <a:p>
            <a:pPr marL="171450" indent="-171450">
              <a:buFont typeface="Wingdings" panose="05000000000000000000" pitchFamily="2" charset="2"/>
              <a:buChar char="v"/>
            </a:pPr>
            <a:r>
              <a:rPr lang="en-GB" sz="1100" dirty="0"/>
              <a:t>Air-con cassettes </a:t>
            </a:r>
          </a:p>
          <a:p>
            <a:pPr marL="171450" indent="-171450">
              <a:buFont typeface="Wingdings" panose="05000000000000000000" pitchFamily="2" charset="2"/>
              <a:buChar char="v"/>
            </a:pPr>
            <a:r>
              <a:rPr lang="en-GB" sz="1100" dirty="0"/>
              <a:t>Double glazed windows </a:t>
            </a:r>
          </a:p>
          <a:p>
            <a:endParaRPr lang="en-GB" sz="1100" dirty="0" smtClean="0"/>
          </a:p>
          <a:p>
            <a:r>
              <a:rPr lang="en-GB" sz="1100" dirty="0" smtClean="0"/>
              <a:t>Office </a:t>
            </a:r>
            <a:r>
              <a:rPr lang="en-GB" sz="1100" dirty="0"/>
              <a:t>specifications include: </a:t>
            </a:r>
          </a:p>
          <a:p>
            <a:endParaRPr lang="en-GB" sz="1200" b="1" dirty="0">
              <a:solidFill>
                <a:srgbClr val="002060"/>
              </a:solidFill>
              <a:latin typeface="MS Reference Sans Serif" panose="020B0604030504040204" pitchFamily="34" charset="0"/>
            </a:endParaRPr>
          </a:p>
        </p:txBody>
      </p:sp>
      <p:sp>
        <p:nvSpPr>
          <p:cNvPr id="3" name="TextBox 2"/>
          <p:cNvSpPr txBox="1"/>
          <p:nvPr/>
        </p:nvSpPr>
        <p:spPr>
          <a:xfrm>
            <a:off x="7113240" y="242310"/>
            <a:ext cx="2088232" cy="369332"/>
          </a:xfrm>
          <a:prstGeom prst="rect">
            <a:avLst/>
          </a:prstGeom>
          <a:noFill/>
        </p:spPr>
        <p:txBody>
          <a:bodyPr wrap="square" rtlCol="0">
            <a:spAutoFit/>
          </a:bodyPr>
          <a:lstStyle/>
          <a:p>
            <a:r>
              <a:rPr lang="en-GB" dirty="0" smtClean="0">
                <a:solidFill>
                  <a:schemeClr val="bg1"/>
                </a:solidFill>
              </a:rPr>
              <a:t>5 Risborough Street</a:t>
            </a:r>
            <a:endParaRPr lang="en-GB" dirty="0">
              <a:solidFill>
                <a:schemeClr val="bg1"/>
              </a:solidFill>
            </a:endParaRPr>
          </a:p>
        </p:txBody>
      </p:sp>
      <p:sp>
        <p:nvSpPr>
          <p:cNvPr id="14" name="TextBox 13"/>
          <p:cNvSpPr txBox="1"/>
          <p:nvPr/>
        </p:nvSpPr>
        <p:spPr>
          <a:xfrm>
            <a:off x="3727622" y="4041576"/>
            <a:ext cx="2744732" cy="1015663"/>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Term</a:t>
            </a:r>
          </a:p>
          <a:p>
            <a:r>
              <a:rPr lang="en-GB" sz="1200" dirty="0"/>
              <a:t>A new lease available for a term up to three years on terms by arrangement. </a:t>
            </a:r>
            <a:endParaRPr lang="en-GB" sz="1200" b="1" dirty="0">
              <a:solidFill>
                <a:srgbClr val="002060"/>
              </a:solidFill>
              <a:latin typeface="MS Reference Sans Serif" panose="020B0604030504040204" pitchFamily="34" charset="0"/>
            </a:endParaRPr>
          </a:p>
          <a:p>
            <a:endParaRPr lang="en-GB" sz="1200" b="1" dirty="0">
              <a:solidFill>
                <a:srgbClr val="259325"/>
              </a:solidFill>
              <a:latin typeface="MS Reference Sans Serif" panose="020B0604030504040204" pitchFamily="34" charset="0"/>
            </a:endParaRPr>
          </a:p>
          <a:p>
            <a:endParaRPr lang="en-GB" sz="1200" b="1" dirty="0" smtClean="0">
              <a:solidFill>
                <a:srgbClr val="259325"/>
              </a:solidFill>
              <a:latin typeface="MS Reference Sans Serif" panose="020B0604030504040204" pitchFamily="34" charset="0"/>
            </a:endParaRPr>
          </a:p>
        </p:txBody>
      </p:sp>
      <p:sp>
        <p:nvSpPr>
          <p:cNvPr id="17" name="TextBox 16"/>
          <p:cNvSpPr txBox="1"/>
          <p:nvPr/>
        </p:nvSpPr>
        <p:spPr>
          <a:xfrm>
            <a:off x="3746029" y="5312544"/>
            <a:ext cx="2744732" cy="800219"/>
          </a:xfrm>
          <a:prstGeom prst="rect">
            <a:avLst/>
          </a:prstGeom>
          <a:noFill/>
        </p:spPr>
        <p:txBody>
          <a:bodyPr wrap="square" rtlCol="0">
            <a:spAutoFit/>
          </a:bodyPr>
          <a:lstStyle/>
          <a:p>
            <a:endParaRPr lang="en-GB" sz="1200" b="1" dirty="0" smtClean="0">
              <a:solidFill>
                <a:srgbClr val="259325"/>
              </a:solidFill>
              <a:latin typeface="MS Reference Sans Serif" panose="020B0604030504040204" pitchFamily="34" charset="0"/>
            </a:endParaRPr>
          </a:p>
          <a:p>
            <a:r>
              <a:rPr lang="en-GB" sz="1200" b="1" dirty="0" smtClean="0">
                <a:solidFill>
                  <a:srgbClr val="259325"/>
                </a:solidFill>
                <a:latin typeface="MS Reference Sans Serif" panose="020B0604030504040204" pitchFamily="34" charset="0"/>
              </a:rPr>
              <a:t>Rent</a:t>
            </a:r>
          </a:p>
          <a:p>
            <a:r>
              <a:rPr lang="en-GB" sz="1100" dirty="0" smtClean="0"/>
              <a:t>£ 25,000 per </a:t>
            </a:r>
            <a:r>
              <a:rPr lang="en-GB" sz="1100" dirty="0"/>
              <a:t>annum exclusive of all outgoings </a:t>
            </a:r>
            <a:endParaRPr lang="en-GB" sz="1100" b="1" dirty="0">
              <a:solidFill>
                <a:srgbClr val="002060"/>
              </a:solidFill>
              <a:latin typeface="MS Reference Sans Serif" panose="020B0604030504040204" pitchFamily="34" charset="0"/>
            </a:endParaRPr>
          </a:p>
        </p:txBody>
      </p:sp>
      <p:sp>
        <p:nvSpPr>
          <p:cNvPr id="19" name="TextBox 18"/>
          <p:cNvSpPr txBox="1"/>
          <p:nvPr/>
        </p:nvSpPr>
        <p:spPr>
          <a:xfrm>
            <a:off x="6784990" y="2559248"/>
            <a:ext cx="2744732" cy="461665"/>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Rates</a:t>
            </a:r>
          </a:p>
          <a:p>
            <a:r>
              <a:rPr lang="en-GB" sz="1100" dirty="0"/>
              <a:t>To be confirmed. </a:t>
            </a:r>
            <a:endParaRPr lang="en-GB" sz="1100" b="1" dirty="0">
              <a:solidFill>
                <a:srgbClr val="002060"/>
              </a:solidFill>
              <a:latin typeface="MS Reference Sans Serif" panose="020B0604030504040204" pitchFamily="34" charset="0"/>
            </a:endParaRPr>
          </a:p>
        </p:txBody>
      </p:sp>
      <p:sp>
        <p:nvSpPr>
          <p:cNvPr id="25" name="TextBox 24"/>
          <p:cNvSpPr txBox="1"/>
          <p:nvPr/>
        </p:nvSpPr>
        <p:spPr>
          <a:xfrm>
            <a:off x="6794862" y="1167485"/>
            <a:ext cx="2744732" cy="615553"/>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Service Charge</a:t>
            </a:r>
          </a:p>
          <a:p>
            <a:r>
              <a:rPr lang="en-GB" sz="1100" dirty="0"/>
              <a:t>A nominal service charge to be apportioned to each of the leaseholders of the property. </a:t>
            </a:r>
            <a:endParaRPr lang="en-GB" sz="1100" b="1" dirty="0">
              <a:solidFill>
                <a:srgbClr val="002060"/>
              </a:solidFill>
              <a:latin typeface="MS Reference Sans Serif" panose="020B0604030504040204" pitchFamily="34" charset="0"/>
            </a:endParaRPr>
          </a:p>
        </p:txBody>
      </p:sp>
      <p:sp>
        <p:nvSpPr>
          <p:cNvPr id="27" name="TextBox 26"/>
          <p:cNvSpPr txBox="1"/>
          <p:nvPr/>
        </p:nvSpPr>
        <p:spPr>
          <a:xfrm>
            <a:off x="3733825" y="4604211"/>
            <a:ext cx="2744732" cy="800219"/>
          </a:xfrm>
          <a:prstGeom prst="rect">
            <a:avLst/>
          </a:prstGeom>
          <a:noFill/>
        </p:spPr>
        <p:txBody>
          <a:bodyPr wrap="square" rtlCol="0">
            <a:spAutoFit/>
          </a:bodyPr>
          <a:lstStyle/>
          <a:p>
            <a:endParaRPr lang="en-GB" sz="1200" b="1" dirty="0" smtClean="0">
              <a:solidFill>
                <a:srgbClr val="259325"/>
              </a:solidFill>
              <a:latin typeface="MS Reference Sans Serif" panose="020B0604030504040204" pitchFamily="34" charset="0"/>
            </a:endParaRPr>
          </a:p>
          <a:p>
            <a:r>
              <a:rPr lang="en-GB" sz="1200" b="1" dirty="0" smtClean="0">
                <a:solidFill>
                  <a:srgbClr val="259325"/>
                </a:solidFill>
                <a:latin typeface="MS Reference Sans Serif" panose="020B0604030504040204" pitchFamily="34" charset="0"/>
              </a:rPr>
              <a:t>VAT</a:t>
            </a:r>
          </a:p>
          <a:p>
            <a:r>
              <a:rPr lang="en-GB" sz="1100" dirty="0"/>
              <a:t>VAT is payable on the rent and service charge </a:t>
            </a:r>
            <a:endParaRPr lang="en-GB" sz="1100" b="1" dirty="0">
              <a:solidFill>
                <a:srgbClr val="002060"/>
              </a:solidFill>
              <a:latin typeface="MS Reference Sans Serif" panose="020B0604030504040204" pitchFamily="34" charset="0"/>
            </a:endParaRPr>
          </a:p>
        </p:txBody>
      </p:sp>
      <p:sp>
        <p:nvSpPr>
          <p:cNvPr id="30" name="TextBox 29"/>
          <p:cNvSpPr txBox="1"/>
          <p:nvPr/>
        </p:nvSpPr>
        <p:spPr>
          <a:xfrm>
            <a:off x="6794862" y="1939849"/>
            <a:ext cx="2744732" cy="461665"/>
          </a:xfrm>
          <a:prstGeom prst="rect">
            <a:avLst/>
          </a:prstGeom>
          <a:noFill/>
        </p:spPr>
        <p:txBody>
          <a:bodyPr wrap="square" rtlCol="0">
            <a:spAutoFit/>
          </a:bodyPr>
          <a:lstStyle/>
          <a:p>
            <a:r>
              <a:rPr lang="en-GB" sz="1200" b="1" dirty="0" smtClean="0">
                <a:solidFill>
                  <a:srgbClr val="259325"/>
                </a:solidFill>
                <a:latin typeface="MS Reference Sans Serif" panose="020B0604030504040204" pitchFamily="34" charset="0"/>
              </a:rPr>
              <a:t>EPC</a:t>
            </a:r>
          </a:p>
          <a:p>
            <a:r>
              <a:rPr lang="en-GB" sz="1100" dirty="0"/>
              <a:t>EPC asset rating </a:t>
            </a:r>
            <a:r>
              <a:rPr lang="en-GB" sz="1100" dirty="0" smtClean="0"/>
              <a:t>= 88 (Band D).</a:t>
            </a:r>
            <a:endParaRPr lang="en-GB" sz="1100" b="1" dirty="0">
              <a:solidFill>
                <a:srgbClr val="002060"/>
              </a:solidFill>
              <a:latin typeface="MS Reference Sans Serif" panose="020B0604030504040204" pitchFamily="34" charset="0"/>
            </a:endParaRPr>
          </a:p>
        </p:txBody>
      </p:sp>
      <p:sp>
        <p:nvSpPr>
          <p:cNvPr id="36" name="Rectangle 35"/>
          <p:cNvSpPr/>
          <p:nvPr/>
        </p:nvSpPr>
        <p:spPr>
          <a:xfrm>
            <a:off x="241276" y="1165394"/>
            <a:ext cx="3263738" cy="2191598"/>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1499615" y="2032182"/>
            <a:ext cx="696162" cy="369332"/>
          </a:xfrm>
          <a:prstGeom prst="rect">
            <a:avLst/>
          </a:prstGeom>
          <a:noFill/>
        </p:spPr>
        <p:txBody>
          <a:bodyPr wrap="square" rtlCol="0">
            <a:spAutoFit/>
          </a:bodyPr>
          <a:lstStyle/>
          <a:p>
            <a:r>
              <a:rPr lang="en-GB" dirty="0" smtClean="0">
                <a:solidFill>
                  <a:srgbClr val="259325"/>
                </a:solidFill>
              </a:rPr>
              <a:t>MAP</a:t>
            </a:r>
            <a:endParaRPr lang="en-GB" dirty="0">
              <a:solidFill>
                <a:srgbClr val="259325"/>
              </a:solidFill>
            </a:endParaRPr>
          </a:p>
        </p:txBody>
      </p:sp>
      <p:sp>
        <p:nvSpPr>
          <p:cNvPr id="43" name="TextBox 42"/>
          <p:cNvSpPr txBox="1"/>
          <p:nvPr/>
        </p:nvSpPr>
        <p:spPr>
          <a:xfrm>
            <a:off x="6969223" y="3819381"/>
            <a:ext cx="2712715" cy="1877437"/>
          </a:xfrm>
          <a:prstGeom prst="rect">
            <a:avLst/>
          </a:prstGeom>
          <a:noFill/>
          <a:ln w="3175">
            <a:noFill/>
          </a:ln>
        </p:spPr>
        <p:txBody>
          <a:bodyPr wrap="square" rtlCol="0">
            <a:spAutoFit/>
          </a:bodyPr>
          <a:lstStyle/>
          <a:p>
            <a:r>
              <a:rPr lang="en-GB" sz="1200" b="1" dirty="0">
                <a:solidFill>
                  <a:srgbClr val="259325"/>
                </a:solidFill>
                <a:latin typeface="MS Reference Sans Serif" panose="020B0604030504040204" pitchFamily="34" charset="0"/>
              </a:rPr>
              <a:t>Further Details</a:t>
            </a:r>
          </a:p>
          <a:p>
            <a:endParaRPr lang="en-GB" sz="1000" dirty="0"/>
          </a:p>
          <a:p>
            <a:endParaRPr lang="en-GB" sz="1000" dirty="0"/>
          </a:p>
          <a:p>
            <a:r>
              <a:rPr lang="en-GB" sz="1000" dirty="0"/>
              <a:t>Ian </a:t>
            </a:r>
            <a:r>
              <a:rPr lang="en-GB" sz="1000" dirty="0" smtClean="0"/>
              <a:t>Lim</a:t>
            </a:r>
          </a:p>
          <a:p>
            <a:r>
              <a:rPr lang="en-GB" sz="1000" smtClean="0"/>
              <a:t>Lim Commercial</a:t>
            </a:r>
            <a:endParaRPr lang="en-GB" sz="1000" dirty="0" smtClean="0"/>
          </a:p>
          <a:p>
            <a:endParaRPr lang="en-GB" sz="1000" dirty="0"/>
          </a:p>
          <a:p>
            <a:r>
              <a:rPr lang="en-GB" sz="1000" dirty="0"/>
              <a:t>E: </a:t>
            </a:r>
            <a:r>
              <a:rPr lang="en-GB" sz="1000" dirty="0" smtClean="0"/>
              <a:t>ian@limcommercial.com </a:t>
            </a:r>
            <a:endParaRPr lang="en-GB" sz="1000" dirty="0"/>
          </a:p>
          <a:p>
            <a:r>
              <a:rPr lang="en-GB" sz="1000" dirty="0"/>
              <a:t>Tel: </a:t>
            </a:r>
            <a:r>
              <a:rPr lang="en-GB" sz="1000" dirty="0" smtClean="0"/>
              <a:t>07885 912 982</a:t>
            </a:r>
            <a:endParaRPr lang="en-GB" sz="1000" dirty="0"/>
          </a:p>
          <a:p>
            <a:endParaRPr lang="en-GB" sz="1000" dirty="0"/>
          </a:p>
          <a:p>
            <a:endParaRPr lang="en-GB" sz="1000" dirty="0" smtClean="0"/>
          </a:p>
          <a:p>
            <a:r>
              <a:rPr lang="en-GB" sz="1400" dirty="0" smtClean="0"/>
              <a:t>               </a:t>
            </a:r>
          </a:p>
        </p:txBody>
      </p:sp>
      <p:sp>
        <p:nvSpPr>
          <p:cNvPr id="21" name="Rectangle 20"/>
          <p:cNvSpPr/>
          <p:nvPr/>
        </p:nvSpPr>
        <p:spPr>
          <a:xfrm>
            <a:off x="0" y="6237312"/>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sp>
        <p:nvSpPr>
          <p:cNvPr id="18" name="TextBox 17"/>
          <p:cNvSpPr txBox="1"/>
          <p:nvPr/>
        </p:nvSpPr>
        <p:spPr>
          <a:xfrm>
            <a:off x="7833320" y="223754"/>
            <a:ext cx="1944216" cy="369332"/>
          </a:xfrm>
          <a:prstGeom prst="rect">
            <a:avLst/>
          </a:prstGeom>
          <a:noFill/>
        </p:spPr>
        <p:txBody>
          <a:bodyPr wrap="square" rtlCol="0">
            <a:spAutoFit/>
          </a:bodyPr>
          <a:lstStyle/>
          <a:p>
            <a:r>
              <a:rPr lang="en-GB" dirty="0" smtClean="0">
                <a:solidFill>
                  <a:schemeClr val="bg1">
                    <a:lumMod val="50000"/>
                  </a:schemeClr>
                </a:solidFill>
              </a:rPr>
              <a:t>Tel: 07885 912 982</a:t>
            </a:r>
            <a:endParaRPr lang="en-GB" dirty="0">
              <a:solidFill>
                <a:schemeClr val="bg1">
                  <a:lumMod val="50000"/>
                </a:schemeClr>
              </a:solidFill>
            </a:endParaRPr>
          </a:p>
        </p:txBody>
      </p:sp>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 y="16984"/>
            <a:ext cx="1296144" cy="782871"/>
          </a:xfrm>
          <a:prstGeom prst="rect">
            <a:avLst/>
          </a:prstGeom>
        </p:spPr>
      </p:pic>
      <p:pic>
        <p:nvPicPr>
          <p:cNvPr id="20" name="Picture 2" descr="C:\Users\nwat01\Documents\Capture.JPG"/>
          <p:cNvPicPr>
            <a:picLocks noChangeAspect="1" noChangeArrowheads="1"/>
          </p:cNvPicPr>
          <p:nvPr/>
        </p:nvPicPr>
        <p:blipFill rotWithShape="1">
          <a:blip r:embed="rId3">
            <a:extLst>
              <a:ext uri="{28A0092B-C50C-407E-A947-70E740481C1C}">
                <a14:useLocalDpi xmlns:a14="http://schemas.microsoft.com/office/drawing/2010/main" val="0"/>
              </a:ext>
            </a:extLst>
          </a:blip>
          <a:srcRect l="17794" t="1588" r="17942" b="25077"/>
          <a:stretch/>
        </p:blipFill>
        <p:spPr bwMode="auto">
          <a:xfrm>
            <a:off x="239843" y="1167485"/>
            <a:ext cx="3264532" cy="2493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39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48" y="-27384"/>
            <a:ext cx="9928448"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lumMod val="50000"/>
                </a:schemeClr>
              </a:solidFill>
            </a:endParaRPr>
          </a:p>
        </p:txBody>
      </p:sp>
      <p:sp>
        <p:nvSpPr>
          <p:cNvPr id="6" name="TextBox 5"/>
          <p:cNvSpPr txBox="1"/>
          <p:nvPr/>
        </p:nvSpPr>
        <p:spPr>
          <a:xfrm>
            <a:off x="7761312" y="223754"/>
            <a:ext cx="2016224" cy="369332"/>
          </a:xfrm>
          <a:prstGeom prst="rect">
            <a:avLst/>
          </a:prstGeom>
          <a:noFill/>
        </p:spPr>
        <p:txBody>
          <a:bodyPr wrap="square" rtlCol="0">
            <a:spAutoFit/>
          </a:bodyPr>
          <a:lstStyle/>
          <a:p>
            <a:r>
              <a:rPr lang="en-GB" dirty="0" smtClean="0">
                <a:solidFill>
                  <a:schemeClr val="bg1">
                    <a:lumMod val="50000"/>
                  </a:schemeClr>
                </a:solidFill>
              </a:rPr>
              <a:t>Tel: 07885 912 982</a:t>
            </a:r>
            <a:endParaRPr lang="en-GB" dirty="0">
              <a:solidFill>
                <a:schemeClr val="bg1">
                  <a:lumMod val="50000"/>
                </a:schemeClr>
              </a:solidFill>
            </a:endParaRPr>
          </a:p>
        </p:txBody>
      </p:sp>
      <p:sp>
        <p:nvSpPr>
          <p:cNvPr id="7" name="Rectangle 6"/>
          <p:cNvSpPr/>
          <p:nvPr/>
        </p:nvSpPr>
        <p:spPr>
          <a:xfrm>
            <a:off x="0" y="6237312"/>
            <a:ext cx="9928448"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00" dirty="0">
                <a:solidFill>
                  <a:schemeClr val="bg1">
                    <a:lumMod val="50000"/>
                  </a:schemeClr>
                </a:solidFill>
              </a:rPr>
              <a:t>MISREPRESENTATION ACT 1967</a:t>
            </a:r>
          </a:p>
          <a:p>
            <a:r>
              <a:rPr lang="en-GB" sz="700" dirty="0">
                <a:solidFill>
                  <a:schemeClr val="bg1">
                    <a:lumMod val="50000"/>
                  </a:schemeClr>
                </a:solidFill>
              </a:rPr>
              <a:t>Important: These particulars have been prepared as agent for our clients and are intended as a convenient guide to supplement an inspection or survey. They do not constitute any part of an offer or contract and their accuracy is not guaranteed. They contain statements of opinion and in some instances we have relied on information provided by others. You should verify the particulars on your visit to the property and the particulars do not obviate the need for a full survey and all of the appropriate enquiries. Accordingly, there shall be no liability as a result  of any error or omission in the particulars or any other information given.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5540"/>
            <a:ext cx="1296144" cy="782871"/>
          </a:xfrm>
          <a:prstGeom prst="rect">
            <a:avLst/>
          </a:prstGeom>
        </p:spPr>
      </p:pic>
    </p:spTree>
    <p:extLst>
      <p:ext uri="{BB962C8B-B14F-4D97-AF65-F5344CB8AC3E}">
        <p14:creationId xmlns:p14="http://schemas.microsoft.com/office/powerpoint/2010/main" val="1210223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434</TotalTime>
  <Words>482</Words>
  <Application>Microsoft Office PowerPoint</Application>
  <PresentationFormat>A4 Paper (210x297 mm)</PresentationFormat>
  <Paragraphs>52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MS Reference Sans Serif</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Waters</dc:creator>
  <cp:lastModifiedBy>Ian Lim</cp:lastModifiedBy>
  <cp:revision>33</cp:revision>
  <cp:lastPrinted>2017-08-03T11:00:40Z</cp:lastPrinted>
  <dcterms:created xsi:type="dcterms:W3CDTF">2017-08-03T10:02:42Z</dcterms:created>
  <dcterms:modified xsi:type="dcterms:W3CDTF">2018-02-27T11:46:10Z</dcterms:modified>
</cp:coreProperties>
</file>